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15" r:id="rId3"/>
    <p:sldId id="296" r:id="rId4"/>
    <p:sldId id="325" r:id="rId5"/>
    <p:sldId id="305" r:id="rId6"/>
    <p:sldId id="317" r:id="rId7"/>
    <p:sldId id="307" r:id="rId8"/>
    <p:sldId id="318" r:id="rId9"/>
    <p:sldId id="319" r:id="rId10"/>
    <p:sldId id="259" r:id="rId11"/>
    <p:sldId id="322" r:id="rId12"/>
    <p:sldId id="299" r:id="rId13"/>
    <p:sldId id="306" r:id="rId14"/>
    <p:sldId id="320" r:id="rId15"/>
    <p:sldId id="321" r:id="rId16"/>
    <p:sldId id="302" r:id="rId17"/>
    <p:sldId id="292" r:id="rId18"/>
    <p:sldId id="324" r:id="rId19"/>
    <p:sldId id="263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 junqiao" initials="qj" lastIdx="11" clrIdx="0">
    <p:extLst>
      <p:ext uri="{19B8F6BF-5375-455C-9EA6-DF929625EA0E}">
        <p15:presenceInfo xmlns:p15="http://schemas.microsoft.com/office/powerpoint/2012/main" userId="a5339f073fe7ce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507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AFF73F-A47B-4DDD-8FF4-C40ECE1B35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DB6214-2845-48B8-9152-6FDA3FFC0D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>
              <a:latin typeface="Arial" panose="020B0604020202020204" pitchFamily="34" charset="0"/>
              <a:cs typeface="Arial" panose="020B0604020202020204" pitchFamily="34" charset="0"/>
            </a:rPr>
            <a:t>Redundancy in the Information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0A0623-39B1-436B-8236-4B0063696932}" type="parTrans" cxnId="{A83F22B4-C212-4F2C-BAD2-AAEC774A4A63}">
      <dgm:prSet/>
      <dgm:spPr/>
      <dgm:t>
        <a:bodyPr/>
        <a:lstStyle/>
        <a:p>
          <a:endParaRPr lang="en-US" sz="2400"/>
        </a:p>
      </dgm:t>
    </dgm:pt>
    <dgm:pt modelId="{CF223654-A700-4A86-8922-B5F8E8E05661}" type="sibTrans" cxnId="{A83F22B4-C212-4F2C-BAD2-AAEC774A4A63}">
      <dgm:prSet/>
      <dgm:spPr/>
      <dgm:t>
        <a:bodyPr/>
        <a:lstStyle/>
        <a:p>
          <a:endParaRPr lang="en-US" sz="2400"/>
        </a:p>
      </dgm:t>
    </dgm:pt>
    <dgm:pt modelId="{AB70A127-45F6-42EE-975D-86DDCD8E8AE1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400" b="0" dirty="0">
              <a:latin typeface="Arial" panose="020B0604020202020204" pitchFamily="34" charset="0"/>
              <a:cs typeface="Arial" panose="020B0604020202020204" pitchFamily="34" charset="0"/>
            </a:rPr>
            <a:t>Useful Information Needs to be Extracted</a:t>
          </a:r>
        </a:p>
      </dgm:t>
    </dgm:pt>
    <dgm:pt modelId="{ABD2B6A7-D71D-4512-B8A0-CA290D2A2E46}" type="parTrans" cxnId="{7EF718D9-0B9E-4706-9518-3C430A5B863B}">
      <dgm:prSet/>
      <dgm:spPr/>
      <dgm:t>
        <a:bodyPr/>
        <a:lstStyle/>
        <a:p>
          <a:endParaRPr lang="en-US" sz="2400"/>
        </a:p>
      </dgm:t>
    </dgm:pt>
    <dgm:pt modelId="{E1CB26FC-E0D1-4834-9E21-139BCE3635F9}" type="sibTrans" cxnId="{7EF718D9-0B9E-4706-9518-3C430A5B863B}">
      <dgm:prSet/>
      <dgm:spPr/>
      <dgm:t>
        <a:bodyPr/>
        <a:lstStyle/>
        <a:p>
          <a:endParaRPr lang="en-US" sz="2400"/>
        </a:p>
      </dgm:t>
    </dgm:pt>
    <dgm:pt modelId="{8131FDCC-0EB8-4C8A-8351-3B82E766EA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>
              <a:latin typeface="Arial" panose="020B0604020202020204" pitchFamily="34" charset="0"/>
              <a:cs typeface="Arial" panose="020B0604020202020204" pitchFamily="34" charset="0"/>
            </a:rPr>
            <a:t>Multi-document summarization is less  explored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222252-07A0-49D2-9F0C-EB82E5BADFD4}" type="parTrans" cxnId="{60EC06DE-C90C-4386-871D-61A4349BF4E6}">
      <dgm:prSet/>
      <dgm:spPr/>
      <dgm:t>
        <a:bodyPr/>
        <a:lstStyle/>
        <a:p>
          <a:endParaRPr lang="en-US" sz="2400"/>
        </a:p>
      </dgm:t>
    </dgm:pt>
    <dgm:pt modelId="{2480879A-0F02-436C-A129-78091379C6E2}" type="sibTrans" cxnId="{60EC06DE-C90C-4386-871D-61A4349BF4E6}">
      <dgm:prSet/>
      <dgm:spPr/>
      <dgm:t>
        <a:bodyPr/>
        <a:lstStyle/>
        <a:p>
          <a:endParaRPr lang="en-US" sz="2400"/>
        </a:p>
      </dgm:t>
    </dgm:pt>
    <dgm:pt modelId="{553AF991-2CAC-46B2-A101-62077F5D8F03}" type="pres">
      <dgm:prSet presAssocID="{7AAFF73F-A47B-4DDD-8FF4-C40ECE1B3596}" presName="root" presStyleCnt="0">
        <dgm:presLayoutVars>
          <dgm:dir/>
          <dgm:resizeHandles val="exact"/>
        </dgm:presLayoutVars>
      </dgm:prSet>
      <dgm:spPr/>
    </dgm:pt>
    <dgm:pt modelId="{618AA7A5-EA72-491B-83A3-7A0582536808}" type="pres">
      <dgm:prSet presAssocID="{CADB6214-2845-48B8-9152-6FDA3FFC0DF2}" presName="compNode" presStyleCnt="0"/>
      <dgm:spPr/>
    </dgm:pt>
    <dgm:pt modelId="{4F6B6A12-B84D-49D4-9108-355C0F4C5D21}" type="pres">
      <dgm:prSet presAssocID="{CADB6214-2845-48B8-9152-6FDA3FFC0DF2}" presName="bgRect" presStyleLbl="bgShp" presStyleIdx="0" presStyleCnt="3" custLinFactNeighborX="467" custLinFactNeighborY="-3836"/>
      <dgm:spPr/>
    </dgm:pt>
    <dgm:pt modelId="{417EA27A-9484-4255-8175-03189215FAAF}" type="pres">
      <dgm:prSet presAssocID="{CADB6214-2845-48B8-9152-6FDA3FFC0D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沙漏已完成"/>
        </a:ext>
      </dgm:extLst>
    </dgm:pt>
    <dgm:pt modelId="{967F8B1E-2290-4A8E-AA29-916F8B619A70}" type="pres">
      <dgm:prSet presAssocID="{CADB6214-2845-48B8-9152-6FDA3FFC0DF2}" presName="spaceRect" presStyleCnt="0"/>
      <dgm:spPr/>
    </dgm:pt>
    <dgm:pt modelId="{D7453512-4DD1-4DE2-B6CF-C02EBC98227C}" type="pres">
      <dgm:prSet presAssocID="{CADB6214-2845-48B8-9152-6FDA3FFC0DF2}" presName="parTx" presStyleLbl="revTx" presStyleIdx="0" presStyleCnt="3" custScaleX="115083" custLinFactNeighborX="-5949" custLinFactNeighborY="1761">
        <dgm:presLayoutVars>
          <dgm:chMax val="0"/>
          <dgm:chPref val="0"/>
        </dgm:presLayoutVars>
      </dgm:prSet>
      <dgm:spPr/>
    </dgm:pt>
    <dgm:pt modelId="{EE0787BD-6259-43C8-AB1D-3538F2771D09}" type="pres">
      <dgm:prSet presAssocID="{CF223654-A700-4A86-8922-B5F8E8E05661}" presName="sibTrans" presStyleCnt="0"/>
      <dgm:spPr/>
    </dgm:pt>
    <dgm:pt modelId="{549B894E-22D4-49A7-8410-5CC3820BD90F}" type="pres">
      <dgm:prSet presAssocID="{AB70A127-45F6-42EE-975D-86DDCD8E8AE1}" presName="compNode" presStyleCnt="0"/>
      <dgm:spPr/>
    </dgm:pt>
    <dgm:pt modelId="{FE1AAED1-8988-4E3E-AB3A-CAD9D7C02210}" type="pres">
      <dgm:prSet presAssocID="{AB70A127-45F6-42EE-975D-86DDCD8E8AE1}" presName="bgRect" presStyleLbl="bgShp" presStyleIdx="1" presStyleCnt="3"/>
      <dgm:spPr/>
    </dgm:pt>
    <dgm:pt modelId="{F943C77E-3903-498D-8708-36EF589E4C60}" type="pres">
      <dgm:prSet presAssocID="{AB70A127-45F6-42EE-975D-86DDCD8E8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B81354C3-2FB8-4666-A272-71D30E2B887B}" type="pres">
      <dgm:prSet presAssocID="{AB70A127-45F6-42EE-975D-86DDCD8E8AE1}" presName="spaceRect" presStyleCnt="0"/>
      <dgm:spPr/>
    </dgm:pt>
    <dgm:pt modelId="{12A26879-FDAF-4942-920A-277C653B376E}" type="pres">
      <dgm:prSet presAssocID="{AB70A127-45F6-42EE-975D-86DDCD8E8AE1}" presName="parTx" presStyleLbl="revTx" presStyleIdx="1" presStyleCnt="3" custScaleX="125767">
        <dgm:presLayoutVars>
          <dgm:chMax val="0"/>
          <dgm:chPref val="0"/>
        </dgm:presLayoutVars>
      </dgm:prSet>
      <dgm:spPr/>
    </dgm:pt>
    <dgm:pt modelId="{88DEFF09-5A24-46A5-981E-1575F3145A6E}" type="pres">
      <dgm:prSet presAssocID="{E1CB26FC-E0D1-4834-9E21-139BCE3635F9}" presName="sibTrans" presStyleCnt="0"/>
      <dgm:spPr/>
    </dgm:pt>
    <dgm:pt modelId="{1DCDCE6F-D1C7-4BC3-A7F9-A913EB94B29A}" type="pres">
      <dgm:prSet presAssocID="{8131FDCC-0EB8-4C8A-8351-3B82E766EA63}" presName="compNode" presStyleCnt="0"/>
      <dgm:spPr/>
    </dgm:pt>
    <dgm:pt modelId="{DB8FC54A-5368-4C64-96F0-188C41C32ACA}" type="pres">
      <dgm:prSet presAssocID="{8131FDCC-0EB8-4C8A-8351-3B82E766EA63}" presName="bgRect" presStyleLbl="bgShp" presStyleIdx="2" presStyleCnt="3" custLinFactNeighborX="-428" custLinFactNeighborY="2905"/>
      <dgm:spPr/>
    </dgm:pt>
    <dgm:pt modelId="{75DE316A-B1AF-4E4B-9A14-78981DA49E1B}" type="pres">
      <dgm:prSet presAssocID="{8131FDCC-0EB8-4C8A-8351-3B82E766EA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书籍"/>
        </a:ext>
      </dgm:extLst>
    </dgm:pt>
    <dgm:pt modelId="{1013848E-91E1-4A3E-AAFB-9DFCA846244F}" type="pres">
      <dgm:prSet presAssocID="{8131FDCC-0EB8-4C8A-8351-3B82E766EA63}" presName="spaceRect" presStyleCnt="0"/>
      <dgm:spPr/>
    </dgm:pt>
    <dgm:pt modelId="{6212CDE4-573E-440E-85D3-2BBB38DA3131}" type="pres">
      <dgm:prSet presAssocID="{8131FDCC-0EB8-4C8A-8351-3B82E766EA63}" presName="parTx" presStyleLbl="revTx" presStyleIdx="2" presStyleCnt="3" custScaleX="115492" custLinFactNeighborX="-4424" custLinFactNeighborY="1608">
        <dgm:presLayoutVars>
          <dgm:chMax val="0"/>
          <dgm:chPref val="0"/>
        </dgm:presLayoutVars>
      </dgm:prSet>
      <dgm:spPr/>
    </dgm:pt>
  </dgm:ptLst>
  <dgm:cxnLst>
    <dgm:cxn modelId="{EA77636A-D527-4DA0-89D5-74F05E20168E}" type="presOf" srcId="{AB70A127-45F6-42EE-975D-86DDCD8E8AE1}" destId="{12A26879-FDAF-4942-920A-277C653B376E}" srcOrd="0" destOrd="0" presId="urn:microsoft.com/office/officeart/2018/2/layout/IconVerticalSolidList"/>
    <dgm:cxn modelId="{0965854E-514C-4060-A0CA-1C1F85A95E03}" type="presOf" srcId="{8131FDCC-0EB8-4C8A-8351-3B82E766EA63}" destId="{6212CDE4-573E-440E-85D3-2BBB38DA3131}" srcOrd="0" destOrd="0" presId="urn:microsoft.com/office/officeart/2018/2/layout/IconVerticalSolidList"/>
    <dgm:cxn modelId="{0DE9CCA5-1736-4A17-8627-743283632B57}" type="presOf" srcId="{7AAFF73F-A47B-4DDD-8FF4-C40ECE1B3596}" destId="{553AF991-2CAC-46B2-A101-62077F5D8F03}" srcOrd="0" destOrd="0" presId="urn:microsoft.com/office/officeart/2018/2/layout/IconVerticalSolidList"/>
    <dgm:cxn modelId="{A83F22B4-C212-4F2C-BAD2-AAEC774A4A63}" srcId="{7AAFF73F-A47B-4DDD-8FF4-C40ECE1B3596}" destId="{CADB6214-2845-48B8-9152-6FDA3FFC0DF2}" srcOrd="0" destOrd="0" parTransId="{1F0A0623-39B1-436B-8236-4B0063696932}" sibTransId="{CF223654-A700-4A86-8922-B5F8E8E05661}"/>
    <dgm:cxn modelId="{E1671AC1-88E7-4BE2-A462-62EF07DD2588}" type="presOf" srcId="{CADB6214-2845-48B8-9152-6FDA3FFC0DF2}" destId="{D7453512-4DD1-4DE2-B6CF-C02EBC98227C}" srcOrd="0" destOrd="0" presId="urn:microsoft.com/office/officeart/2018/2/layout/IconVerticalSolidList"/>
    <dgm:cxn modelId="{7EF718D9-0B9E-4706-9518-3C430A5B863B}" srcId="{7AAFF73F-A47B-4DDD-8FF4-C40ECE1B3596}" destId="{AB70A127-45F6-42EE-975D-86DDCD8E8AE1}" srcOrd="1" destOrd="0" parTransId="{ABD2B6A7-D71D-4512-B8A0-CA290D2A2E46}" sibTransId="{E1CB26FC-E0D1-4834-9E21-139BCE3635F9}"/>
    <dgm:cxn modelId="{60EC06DE-C90C-4386-871D-61A4349BF4E6}" srcId="{7AAFF73F-A47B-4DDD-8FF4-C40ECE1B3596}" destId="{8131FDCC-0EB8-4C8A-8351-3B82E766EA63}" srcOrd="2" destOrd="0" parTransId="{DF222252-07A0-49D2-9F0C-EB82E5BADFD4}" sibTransId="{2480879A-0F02-436C-A129-78091379C6E2}"/>
    <dgm:cxn modelId="{1F4429B5-12FD-463D-B651-46D027358EC9}" type="presParOf" srcId="{553AF991-2CAC-46B2-A101-62077F5D8F03}" destId="{618AA7A5-EA72-491B-83A3-7A0582536808}" srcOrd="0" destOrd="0" presId="urn:microsoft.com/office/officeart/2018/2/layout/IconVerticalSolidList"/>
    <dgm:cxn modelId="{D28E70E9-6C17-4B08-AA67-FF4CCC2E0DEB}" type="presParOf" srcId="{618AA7A5-EA72-491B-83A3-7A0582536808}" destId="{4F6B6A12-B84D-49D4-9108-355C0F4C5D21}" srcOrd="0" destOrd="0" presId="urn:microsoft.com/office/officeart/2018/2/layout/IconVerticalSolidList"/>
    <dgm:cxn modelId="{D157B077-85B2-4B61-9811-5C3FC1A242C8}" type="presParOf" srcId="{618AA7A5-EA72-491B-83A3-7A0582536808}" destId="{417EA27A-9484-4255-8175-03189215FAAF}" srcOrd="1" destOrd="0" presId="urn:microsoft.com/office/officeart/2018/2/layout/IconVerticalSolidList"/>
    <dgm:cxn modelId="{55C70BDF-9EE9-492C-9614-778E0C874381}" type="presParOf" srcId="{618AA7A5-EA72-491B-83A3-7A0582536808}" destId="{967F8B1E-2290-4A8E-AA29-916F8B619A70}" srcOrd="2" destOrd="0" presId="urn:microsoft.com/office/officeart/2018/2/layout/IconVerticalSolidList"/>
    <dgm:cxn modelId="{2AF952F3-70AD-4853-BFA7-D885FD08ACB7}" type="presParOf" srcId="{618AA7A5-EA72-491B-83A3-7A0582536808}" destId="{D7453512-4DD1-4DE2-B6CF-C02EBC98227C}" srcOrd="3" destOrd="0" presId="urn:microsoft.com/office/officeart/2018/2/layout/IconVerticalSolidList"/>
    <dgm:cxn modelId="{33249D1A-1914-43C4-9A7F-26959B4847F2}" type="presParOf" srcId="{553AF991-2CAC-46B2-A101-62077F5D8F03}" destId="{EE0787BD-6259-43C8-AB1D-3538F2771D09}" srcOrd="1" destOrd="0" presId="urn:microsoft.com/office/officeart/2018/2/layout/IconVerticalSolidList"/>
    <dgm:cxn modelId="{2D868387-4062-444F-BB6E-263BA4267589}" type="presParOf" srcId="{553AF991-2CAC-46B2-A101-62077F5D8F03}" destId="{549B894E-22D4-49A7-8410-5CC3820BD90F}" srcOrd="2" destOrd="0" presId="urn:microsoft.com/office/officeart/2018/2/layout/IconVerticalSolidList"/>
    <dgm:cxn modelId="{7BDB52F8-4AD4-4E24-A9D9-DC92391D34FC}" type="presParOf" srcId="{549B894E-22D4-49A7-8410-5CC3820BD90F}" destId="{FE1AAED1-8988-4E3E-AB3A-CAD9D7C02210}" srcOrd="0" destOrd="0" presId="urn:microsoft.com/office/officeart/2018/2/layout/IconVerticalSolidList"/>
    <dgm:cxn modelId="{A167C7D5-5C8A-4100-8FF9-7CCF197B888B}" type="presParOf" srcId="{549B894E-22D4-49A7-8410-5CC3820BD90F}" destId="{F943C77E-3903-498D-8708-36EF589E4C60}" srcOrd="1" destOrd="0" presId="urn:microsoft.com/office/officeart/2018/2/layout/IconVerticalSolidList"/>
    <dgm:cxn modelId="{35C1A1E6-6B89-4FC8-B252-443C193AE368}" type="presParOf" srcId="{549B894E-22D4-49A7-8410-5CC3820BD90F}" destId="{B81354C3-2FB8-4666-A272-71D30E2B887B}" srcOrd="2" destOrd="0" presId="urn:microsoft.com/office/officeart/2018/2/layout/IconVerticalSolidList"/>
    <dgm:cxn modelId="{4C7CA8D3-D263-44E1-A91E-80435214E0E8}" type="presParOf" srcId="{549B894E-22D4-49A7-8410-5CC3820BD90F}" destId="{12A26879-FDAF-4942-920A-277C653B376E}" srcOrd="3" destOrd="0" presId="urn:microsoft.com/office/officeart/2018/2/layout/IconVerticalSolidList"/>
    <dgm:cxn modelId="{5F762311-C4E0-46CF-A550-0C4B3AFA5DCB}" type="presParOf" srcId="{553AF991-2CAC-46B2-A101-62077F5D8F03}" destId="{88DEFF09-5A24-46A5-981E-1575F3145A6E}" srcOrd="3" destOrd="0" presId="urn:microsoft.com/office/officeart/2018/2/layout/IconVerticalSolidList"/>
    <dgm:cxn modelId="{1BE160BB-2971-4513-A0C3-78837FBDB167}" type="presParOf" srcId="{553AF991-2CAC-46B2-A101-62077F5D8F03}" destId="{1DCDCE6F-D1C7-4BC3-A7F9-A913EB94B29A}" srcOrd="4" destOrd="0" presId="urn:microsoft.com/office/officeart/2018/2/layout/IconVerticalSolidList"/>
    <dgm:cxn modelId="{A2AA81D3-CBFB-4C5A-9202-130C6621FAE6}" type="presParOf" srcId="{1DCDCE6F-D1C7-4BC3-A7F9-A913EB94B29A}" destId="{DB8FC54A-5368-4C64-96F0-188C41C32ACA}" srcOrd="0" destOrd="0" presId="urn:microsoft.com/office/officeart/2018/2/layout/IconVerticalSolidList"/>
    <dgm:cxn modelId="{2D23DCBB-990D-4E75-8AFD-27F747D27D92}" type="presParOf" srcId="{1DCDCE6F-D1C7-4BC3-A7F9-A913EB94B29A}" destId="{75DE316A-B1AF-4E4B-9A14-78981DA49E1B}" srcOrd="1" destOrd="0" presId="urn:microsoft.com/office/officeart/2018/2/layout/IconVerticalSolidList"/>
    <dgm:cxn modelId="{2EADC053-A435-48C6-9F8A-AF8548090CCE}" type="presParOf" srcId="{1DCDCE6F-D1C7-4BC3-A7F9-A913EB94B29A}" destId="{1013848E-91E1-4A3E-AAFB-9DFCA846244F}" srcOrd="2" destOrd="0" presId="urn:microsoft.com/office/officeart/2018/2/layout/IconVerticalSolidList"/>
    <dgm:cxn modelId="{A1F3A5E2-DBB7-4107-8814-776807516894}" type="presParOf" srcId="{1DCDCE6F-D1C7-4BC3-A7F9-A913EB94B29A}" destId="{6212CDE4-573E-440E-85D3-2BBB38DA31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AFF73F-A47B-4DDD-8FF4-C40ECE1B35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DB6214-2845-48B8-9152-6FDA3FFC0DF2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0A0623-39B1-436B-8236-4B0063696932}" type="parTrans" cxnId="{A83F22B4-C212-4F2C-BAD2-AAEC774A4A63}">
      <dgm:prSet/>
      <dgm:spPr/>
      <dgm:t>
        <a:bodyPr/>
        <a:lstStyle/>
        <a:p>
          <a:endParaRPr lang="en-US" sz="2400"/>
        </a:p>
      </dgm:t>
    </dgm:pt>
    <dgm:pt modelId="{CF223654-A700-4A86-8922-B5F8E8E05661}" type="sibTrans" cxnId="{A83F22B4-C212-4F2C-BAD2-AAEC774A4A63}">
      <dgm:prSet/>
      <dgm:spPr/>
      <dgm:t>
        <a:bodyPr/>
        <a:lstStyle/>
        <a:p>
          <a:endParaRPr lang="en-US" sz="2400"/>
        </a:p>
      </dgm:t>
    </dgm:pt>
    <dgm:pt modelId="{AB70A127-45F6-42EE-975D-86DDCD8E8AE1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en-US" sz="2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D2B6A7-D71D-4512-B8A0-CA290D2A2E46}" type="parTrans" cxnId="{7EF718D9-0B9E-4706-9518-3C430A5B863B}">
      <dgm:prSet/>
      <dgm:spPr/>
      <dgm:t>
        <a:bodyPr/>
        <a:lstStyle/>
        <a:p>
          <a:endParaRPr lang="en-US" sz="2400"/>
        </a:p>
      </dgm:t>
    </dgm:pt>
    <dgm:pt modelId="{E1CB26FC-E0D1-4834-9E21-139BCE3635F9}" type="sibTrans" cxnId="{7EF718D9-0B9E-4706-9518-3C430A5B863B}">
      <dgm:prSet/>
      <dgm:spPr/>
      <dgm:t>
        <a:bodyPr/>
        <a:lstStyle/>
        <a:p>
          <a:endParaRPr lang="en-US" sz="2400"/>
        </a:p>
      </dgm:t>
    </dgm:pt>
    <dgm:pt modelId="{8131FDCC-0EB8-4C8A-8351-3B82E766EA63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222252-07A0-49D2-9F0C-EB82E5BADFD4}" type="parTrans" cxnId="{60EC06DE-C90C-4386-871D-61A4349BF4E6}">
      <dgm:prSet/>
      <dgm:spPr/>
      <dgm:t>
        <a:bodyPr/>
        <a:lstStyle/>
        <a:p>
          <a:endParaRPr lang="en-US" sz="2400"/>
        </a:p>
      </dgm:t>
    </dgm:pt>
    <dgm:pt modelId="{2480879A-0F02-436C-A129-78091379C6E2}" type="sibTrans" cxnId="{60EC06DE-C90C-4386-871D-61A4349BF4E6}">
      <dgm:prSet/>
      <dgm:spPr/>
      <dgm:t>
        <a:bodyPr/>
        <a:lstStyle/>
        <a:p>
          <a:endParaRPr lang="en-US" sz="2400"/>
        </a:p>
      </dgm:t>
    </dgm:pt>
    <dgm:pt modelId="{553AF991-2CAC-46B2-A101-62077F5D8F03}" type="pres">
      <dgm:prSet presAssocID="{7AAFF73F-A47B-4DDD-8FF4-C40ECE1B3596}" presName="root" presStyleCnt="0">
        <dgm:presLayoutVars>
          <dgm:dir/>
          <dgm:resizeHandles val="exact"/>
        </dgm:presLayoutVars>
      </dgm:prSet>
      <dgm:spPr/>
    </dgm:pt>
    <dgm:pt modelId="{618AA7A5-EA72-491B-83A3-7A0582536808}" type="pres">
      <dgm:prSet presAssocID="{CADB6214-2845-48B8-9152-6FDA3FFC0DF2}" presName="compNode" presStyleCnt="0"/>
      <dgm:spPr/>
    </dgm:pt>
    <dgm:pt modelId="{4F6B6A12-B84D-49D4-9108-355C0F4C5D21}" type="pres">
      <dgm:prSet presAssocID="{CADB6214-2845-48B8-9152-6FDA3FFC0DF2}" presName="bgRect" presStyleLbl="bgShp" presStyleIdx="0" presStyleCnt="3" custLinFactNeighborX="-428" custLinFactNeighborY="31"/>
      <dgm:spPr/>
    </dgm:pt>
    <dgm:pt modelId="{417EA27A-9484-4255-8175-03189215FAAF}" type="pres">
      <dgm:prSet presAssocID="{CADB6214-2845-48B8-9152-6FDA3FFC0DF2}" presName="iconRect" presStyleLbl="node1" presStyleIdx="0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沙漏已完成"/>
        </a:ext>
      </dgm:extLst>
    </dgm:pt>
    <dgm:pt modelId="{967F8B1E-2290-4A8E-AA29-916F8B619A70}" type="pres">
      <dgm:prSet presAssocID="{CADB6214-2845-48B8-9152-6FDA3FFC0DF2}" presName="spaceRect" presStyleCnt="0"/>
      <dgm:spPr/>
    </dgm:pt>
    <dgm:pt modelId="{D7453512-4DD1-4DE2-B6CF-C02EBC98227C}" type="pres">
      <dgm:prSet presAssocID="{CADB6214-2845-48B8-9152-6FDA3FFC0DF2}" presName="parTx" presStyleLbl="revTx" presStyleIdx="0" presStyleCnt="3" custScaleX="144162" custLinFactNeighborX="-11999" custLinFactNeighborY="5284">
        <dgm:presLayoutVars>
          <dgm:chMax val="0"/>
          <dgm:chPref val="0"/>
        </dgm:presLayoutVars>
      </dgm:prSet>
      <dgm:spPr/>
    </dgm:pt>
    <dgm:pt modelId="{EE0787BD-6259-43C8-AB1D-3538F2771D09}" type="pres">
      <dgm:prSet presAssocID="{CF223654-A700-4A86-8922-B5F8E8E05661}" presName="sibTrans" presStyleCnt="0"/>
      <dgm:spPr/>
    </dgm:pt>
    <dgm:pt modelId="{549B894E-22D4-49A7-8410-5CC3820BD90F}" type="pres">
      <dgm:prSet presAssocID="{AB70A127-45F6-42EE-975D-86DDCD8E8AE1}" presName="compNode" presStyleCnt="0"/>
      <dgm:spPr/>
    </dgm:pt>
    <dgm:pt modelId="{FE1AAED1-8988-4E3E-AB3A-CAD9D7C02210}" type="pres">
      <dgm:prSet presAssocID="{AB70A127-45F6-42EE-975D-86DDCD8E8AE1}" presName="bgRect" presStyleLbl="bgShp" presStyleIdx="1" presStyleCnt="3"/>
      <dgm:spPr/>
    </dgm:pt>
    <dgm:pt modelId="{F943C77E-3903-498D-8708-36EF589E4C60}" type="pres">
      <dgm:prSet presAssocID="{AB70A127-45F6-42EE-975D-86DDCD8E8AE1}" presName="iconRect" presStyleLbl="node1" presStyleIdx="1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复选标记"/>
        </a:ext>
      </dgm:extLst>
    </dgm:pt>
    <dgm:pt modelId="{B81354C3-2FB8-4666-A272-71D30E2B887B}" type="pres">
      <dgm:prSet presAssocID="{AB70A127-45F6-42EE-975D-86DDCD8E8AE1}" presName="spaceRect" presStyleCnt="0"/>
      <dgm:spPr/>
    </dgm:pt>
    <dgm:pt modelId="{12A26879-FDAF-4942-920A-277C653B376E}" type="pres">
      <dgm:prSet presAssocID="{AB70A127-45F6-42EE-975D-86DDCD8E8AE1}" presName="parTx" presStyleLbl="revTx" presStyleIdx="1" presStyleCnt="3" custScaleX="144162" custLinFactNeighborX="-21755" custLinFactNeighborY="2238">
        <dgm:presLayoutVars>
          <dgm:chMax val="0"/>
          <dgm:chPref val="0"/>
        </dgm:presLayoutVars>
      </dgm:prSet>
      <dgm:spPr/>
    </dgm:pt>
    <dgm:pt modelId="{88DEFF09-5A24-46A5-981E-1575F3145A6E}" type="pres">
      <dgm:prSet presAssocID="{E1CB26FC-E0D1-4834-9E21-139BCE3635F9}" presName="sibTrans" presStyleCnt="0"/>
      <dgm:spPr/>
    </dgm:pt>
    <dgm:pt modelId="{1DCDCE6F-D1C7-4BC3-A7F9-A913EB94B29A}" type="pres">
      <dgm:prSet presAssocID="{8131FDCC-0EB8-4C8A-8351-3B82E766EA63}" presName="compNode" presStyleCnt="0"/>
      <dgm:spPr/>
    </dgm:pt>
    <dgm:pt modelId="{DB8FC54A-5368-4C64-96F0-188C41C32ACA}" type="pres">
      <dgm:prSet presAssocID="{8131FDCC-0EB8-4C8A-8351-3B82E766EA63}" presName="bgRect" presStyleLbl="bgShp" presStyleIdx="2" presStyleCnt="3" custLinFactNeighborX="-59" custLinFactNeighborY="557"/>
      <dgm:spPr/>
    </dgm:pt>
    <dgm:pt modelId="{75DE316A-B1AF-4E4B-9A14-78981DA49E1B}" type="pres">
      <dgm:prSet presAssocID="{8131FDCC-0EB8-4C8A-8351-3B82E766EA63}" presName="iconRect" presStyleLbl="node1" presStyleIdx="2" presStyleCnt="3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书籍"/>
        </a:ext>
      </dgm:extLst>
    </dgm:pt>
    <dgm:pt modelId="{1013848E-91E1-4A3E-AAFB-9DFCA846244F}" type="pres">
      <dgm:prSet presAssocID="{8131FDCC-0EB8-4C8A-8351-3B82E766EA63}" presName="spaceRect" presStyleCnt="0"/>
      <dgm:spPr/>
    </dgm:pt>
    <dgm:pt modelId="{6212CDE4-573E-440E-85D3-2BBB38DA3131}" type="pres">
      <dgm:prSet presAssocID="{8131FDCC-0EB8-4C8A-8351-3B82E766EA63}" presName="parTx" presStyleLbl="revTx" presStyleIdx="2" presStyleCnt="3" custScaleX="144162" custLinFactNeighborX="-25437" custLinFactNeighborY="2318">
        <dgm:presLayoutVars>
          <dgm:chMax val="0"/>
          <dgm:chPref val="0"/>
        </dgm:presLayoutVars>
      </dgm:prSet>
      <dgm:spPr/>
    </dgm:pt>
  </dgm:ptLst>
  <dgm:cxnLst>
    <dgm:cxn modelId="{EA77636A-D527-4DA0-89D5-74F05E20168E}" type="presOf" srcId="{AB70A127-45F6-42EE-975D-86DDCD8E8AE1}" destId="{12A26879-FDAF-4942-920A-277C653B376E}" srcOrd="0" destOrd="0" presId="urn:microsoft.com/office/officeart/2018/2/layout/IconVerticalSolidList"/>
    <dgm:cxn modelId="{0965854E-514C-4060-A0CA-1C1F85A95E03}" type="presOf" srcId="{8131FDCC-0EB8-4C8A-8351-3B82E766EA63}" destId="{6212CDE4-573E-440E-85D3-2BBB38DA3131}" srcOrd="0" destOrd="0" presId="urn:microsoft.com/office/officeart/2018/2/layout/IconVerticalSolidList"/>
    <dgm:cxn modelId="{0DE9CCA5-1736-4A17-8627-743283632B57}" type="presOf" srcId="{7AAFF73F-A47B-4DDD-8FF4-C40ECE1B3596}" destId="{553AF991-2CAC-46B2-A101-62077F5D8F03}" srcOrd="0" destOrd="0" presId="urn:microsoft.com/office/officeart/2018/2/layout/IconVerticalSolidList"/>
    <dgm:cxn modelId="{A83F22B4-C212-4F2C-BAD2-AAEC774A4A63}" srcId="{7AAFF73F-A47B-4DDD-8FF4-C40ECE1B3596}" destId="{CADB6214-2845-48B8-9152-6FDA3FFC0DF2}" srcOrd="0" destOrd="0" parTransId="{1F0A0623-39B1-436B-8236-4B0063696932}" sibTransId="{CF223654-A700-4A86-8922-B5F8E8E05661}"/>
    <dgm:cxn modelId="{E1671AC1-88E7-4BE2-A462-62EF07DD2588}" type="presOf" srcId="{CADB6214-2845-48B8-9152-6FDA3FFC0DF2}" destId="{D7453512-4DD1-4DE2-B6CF-C02EBC98227C}" srcOrd="0" destOrd="0" presId="urn:microsoft.com/office/officeart/2018/2/layout/IconVerticalSolidList"/>
    <dgm:cxn modelId="{7EF718D9-0B9E-4706-9518-3C430A5B863B}" srcId="{7AAFF73F-A47B-4DDD-8FF4-C40ECE1B3596}" destId="{AB70A127-45F6-42EE-975D-86DDCD8E8AE1}" srcOrd="1" destOrd="0" parTransId="{ABD2B6A7-D71D-4512-B8A0-CA290D2A2E46}" sibTransId="{E1CB26FC-E0D1-4834-9E21-139BCE3635F9}"/>
    <dgm:cxn modelId="{60EC06DE-C90C-4386-871D-61A4349BF4E6}" srcId="{7AAFF73F-A47B-4DDD-8FF4-C40ECE1B3596}" destId="{8131FDCC-0EB8-4C8A-8351-3B82E766EA63}" srcOrd="2" destOrd="0" parTransId="{DF222252-07A0-49D2-9F0C-EB82E5BADFD4}" sibTransId="{2480879A-0F02-436C-A129-78091379C6E2}"/>
    <dgm:cxn modelId="{1F4429B5-12FD-463D-B651-46D027358EC9}" type="presParOf" srcId="{553AF991-2CAC-46B2-A101-62077F5D8F03}" destId="{618AA7A5-EA72-491B-83A3-7A0582536808}" srcOrd="0" destOrd="0" presId="urn:microsoft.com/office/officeart/2018/2/layout/IconVerticalSolidList"/>
    <dgm:cxn modelId="{D28E70E9-6C17-4B08-AA67-FF4CCC2E0DEB}" type="presParOf" srcId="{618AA7A5-EA72-491B-83A3-7A0582536808}" destId="{4F6B6A12-B84D-49D4-9108-355C0F4C5D21}" srcOrd="0" destOrd="0" presId="urn:microsoft.com/office/officeart/2018/2/layout/IconVerticalSolidList"/>
    <dgm:cxn modelId="{D157B077-85B2-4B61-9811-5C3FC1A242C8}" type="presParOf" srcId="{618AA7A5-EA72-491B-83A3-7A0582536808}" destId="{417EA27A-9484-4255-8175-03189215FAAF}" srcOrd="1" destOrd="0" presId="urn:microsoft.com/office/officeart/2018/2/layout/IconVerticalSolidList"/>
    <dgm:cxn modelId="{55C70BDF-9EE9-492C-9614-778E0C874381}" type="presParOf" srcId="{618AA7A5-EA72-491B-83A3-7A0582536808}" destId="{967F8B1E-2290-4A8E-AA29-916F8B619A70}" srcOrd="2" destOrd="0" presId="urn:microsoft.com/office/officeart/2018/2/layout/IconVerticalSolidList"/>
    <dgm:cxn modelId="{2AF952F3-70AD-4853-BFA7-D885FD08ACB7}" type="presParOf" srcId="{618AA7A5-EA72-491B-83A3-7A0582536808}" destId="{D7453512-4DD1-4DE2-B6CF-C02EBC98227C}" srcOrd="3" destOrd="0" presId="urn:microsoft.com/office/officeart/2018/2/layout/IconVerticalSolidList"/>
    <dgm:cxn modelId="{33249D1A-1914-43C4-9A7F-26959B4847F2}" type="presParOf" srcId="{553AF991-2CAC-46B2-A101-62077F5D8F03}" destId="{EE0787BD-6259-43C8-AB1D-3538F2771D09}" srcOrd="1" destOrd="0" presId="urn:microsoft.com/office/officeart/2018/2/layout/IconVerticalSolidList"/>
    <dgm:cxn modelId="{2D868387-4062-444F-BB6E-263BA4267589}" type="presParOf" srcId="{553AF991-2CAC-46B2-A101-62077F5D8F03}" destId="{549B894E-22D4-49A7-8410-5CC3820BD90F}" srcOrd="2" destOrd="0" presId="urn:microsoft.com/office/officeart/2018/2/layout/IconVerticalSolidList"/>
    <dgm:cxn modelId="{7BDB52F8-4AD4-4E24-A9D9-DC92391D34FC}" type="presParOf" srcId="{549B894E-22D4-49A7-8410-5CC3820BD90F}" destId="{FE1AAED1-8988-4E3E-AB3A-CAD9D7C02210}" srcOrd="0" destOrd="0" presId="urn:microsoft.com/office/officeart/2018/2/layout/IconVerticalSolidList"/>
    <dgm:cxn modelId="{A167C7D5-5C8A-4100-8FF9-7CCF197B888B}" type="presParOf" srcId="{549B894E-22D4-49A7-8410-5CC3820BD90F}" destId="{F943C77E-3903-498D-8708-36EF589E4C60}" srcOrd="1" destOrd="0" presId="urn:microsoft.com/office/officeart/2018/2/layout/IconVerticalSolidList"/>
    <dgm:cxn modelId="{35C1A1E6-6B89-4FC8-B252-443C193AE368}" type="presParOf" srcId="{549B894E-22D4-49A7-8410-5CC3820BD90F}" destId="{B81354C3-2FB8-4666-A272-71D30E2B887B}" srcOrd="2" destOrd="0" presId="urn:microsoft.com/office/officeart/2018/2/layout/IconVerticalSolidList"/>
    <dgm:cxn modelId="{4C7CA8D3-D263-44E1-A91E-80435214E0E8}" type="presParOf" srcId="{549B894E-22D4-49A7-8410-5CC3820BD90F}" destId="{12A26879-FDAF-4942-920A-277C653B376E}" srcOrd="3" destOrd="0" presId="urn:microsoft.com/office/officeart/2018/2/layout/IconVerticalSolidList"/>
    <dgm:cxn modelId="{5F762311-C4E0-46CF-A550-0C4B3AFA5DCB}" type="presParOf" srcId="{553AF991-2CAC-46B2-A101-62077F5D8F03}" destId="{88DEFF09-5A24-46A5-981E-1575F3145A6E}" srcOrd="3" destOrd="0" presId="urn:microsoft.com/office/officeart/2018/2/layout/IconVerticalSolidList"/>
    <dgm:cxn modelId="{1BE160BB-2971-4513-A0C3-78837FBDB167}" type="presParOf" srcId="{553AF991-2CAC-46B2-A101-62077F5D8F03}" destId="{1DCDCE6F-D1C7-4BC3-A7F9-A913EB94B29A}" srcOrd="4" destOrd="0" presId="urn:microsoft.com/office/officeart/2018/2/layout/IconVerticalSolidList"/>
    <dgm:cxn modelId="{A2AA81D3-CBFB-4C5A-9202-130C6621FAE6}" type="presParOf" srcId="{1DCDCE6F-D1C7-4BC3-A7F9-A913EB94B29A}" destId="{DB8FC54A-5368-4C64-96F0-188C41C32ACA}" srcOrd="0" destOrd="0" presId="urn:microsoft.com/office/officeart/2018/2/layout/IconVerticalSolidList"/>
    <dgm:cxn modelId="{2D23DCBB-990D-4E75-8AFD-27F747D27D92}" type="presParOf" srcId="{1DCDCE6F-D1C7-4BC3-A7F9-A913EB94B29A}" destId="{75DE316A-B1AF-4E4B-9A14-78981DA49E1B}" srcOrd="1" destOrd="0" presId="urn:microsoft.com/office/officeart/2018/2/layout/IconVerticalSolidList"/>
    <dgm:cxn modelId="{2EADC053-A435-48C6-9F8A-AF8548090CCE}" type="presParOf" srcId="{1DCDCE6F-D1C7-4BC3-A7F9-A913EB94B29A}" destId="{1013848E-91E1-4A3E-AAFB-9DFCA846244F}" srcOrd="2" destOrd="0" presId="urn:microsoft.com/office/officeart/2018/2/layout/IconVerticalSolidList"/>
    <dgm:cxn modelId="{A1F3A5E2-DBB7-4107-8814-776807516894}" type="presParOf" srcId="{1DCDCE6F-D1C7-4BC3-A7F9-A913EB94B29A}" destId="{6212CDE4-573E-440E-85D3-2BBB38DA31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B6A12-B84D-49D4-9108-355C0F4C5D21}">
      <dsp:nvSpPr>
        <dsp:cNvPr id="0" name=""/>
        <dsp:cNvSpPr/>
      </dsp:nvSpPr>
      <dsp:spPr>
        <a:xfrm>
          <a:off x="-242711" y="0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EA27A-9484-4255-8175-03189215FAAF}">
      <dsp:nvSpPr>
        <dsp:cNvPr id="0" name=""/>
        <dsp:cNvSpPr/>
      </dsp:nvSpPr>
      <dsp:spPr>
        <a:xfrm>
          <a:off x="219518" y="374086"/>
          <a:ext cx="892359" cy="892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53512-4DD1-4DE2-B6CF-C02EBC98227C}">
      <dsp:nvSpPr>
        <dsp:cNvPr id="0" name=""/>
        <dsp:cNvSpPr/>
      </dsp:nvSpPr>
      <dsp:spPr>
        <a:xfrm>
          <a:off x="1030717" y="37601"/>
          <a:ext cx="4879191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Arial" panose="020B0604020202020204" pitchFamily="34" charset="0"/>
              <a:cs typeface="Arial" panose="020B0604020202020204" pitchFamily="34" charset="0"/>
            </a:rPr>
            <a:t>Redundancy in the Information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30717" y="37601"/>
        <a:ext cx="4879191" cy="1622471"/>
      </dsp:txXfrm>
    </dsp:sp>
    <dsp:sp modelId="{FE1AAED1-8988-4E3E-AB3A-CAD9D7C02210}">
      <dsp:nvSpPr>
        <dsp:cNvPr id="0" name=""/>
        <dsp:cNvSpPr/>
      </dsp:nvSpPr>
      <dsp:spPr>
        <a:xfrm>
          <a:off x="-271279" y="2037120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3C77E-3903-498D-8708-36EF589E4C60}">
      <dsp:nvSpPr>
        <dsp:cNvPr id="0" name=""/>
        <dsp:cNvSpPr/>
      </dsp:nvSpPr>
      <dsp:spPr>
        <a:xfrm>
          <a:off x="219518" y="2402176"/>
          <a:ext cx="892359" cy="892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26879-FDAF-4942-920A-277C653B376E}">
      <dsp:nvSpPr>
        <dsp:cNvPr id="0" name=""/>
        <dsp:cNvSpPr/>
      </dsp:nvSpPr>
      <dsp:spPr>
        <a:xfrm>
          <a:off x="1056452" y="2037120"/>
          <a:ext cx="5332162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Arial" panose="020B0604020202020204" pitchFamily="34" charset="0"/>
              <a:cs typeface="Arial" panose="020B0604020202020204" pitchFamily="34" charset="0"/>
            </a:rPr>
            <a:t>Useful Information Needs to be Extracted</a:t>
          </a:r>
        </a:p>
      </dsp:txBody>
      <dsp:txXfrm>
        <a:off x="1056452" y="2037120"/>
        <a:ext cx="5332162" cy="1622471"/>
      </dsp:txXfrm>
    </dsp:sp>
    <dsp:sp modelId="{DB8FC54A-5368-4C64-96F0-188C41C32ACA}">
      <dsp:nvSpPr>
        <dsp:cNvPr id="0" name=""/>
        <dsp:cNvSpPr/>
      </dsp:nvSpPr>
      <dsp:spPr>
        <a:xfrm>
          <a:off x="-271279" y="4074240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E316A-B1AF-4E4B-9A14-78981DA49E1B}">
      <dsp:nvSpPr>
        <dsp:cNvPr id="0" name=""/>
        <dsp:cNvSpPr/>
      </dsp:nvSpPr>
      <dsp:spPr>
        <a:xfrm>
          <a:off x="219518" y="4430266"/>
          <a:ext cx="892359" cy="892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2CDE4-573E-440E-85D3-2BBB38DA3131}">
      <dsp:nvSpPr>
        <dsp:cNvPr id="0" name=""/>
        <dsp:cNvSpPr/>
      </dsp:nvSpPr>
      <dsp:spPr>
        <a:xfrm>
          <a:off x="1086702" y="4074240"/>
          <a:ext cx="4896532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Arial" panose="020B0604020202020204" pitchFamily="34" charset="0"/>
              <a:cs typeface="Arial" panose="020B0604020202020204" pitchFamily="34" charset="0"/>
            </a:rPr>
            <a:t>Multi-document summarization is less  explored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6702" y="4074240"/>
        <a:ext cx="4896532" cy="1622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B6A12-B84D-49D4-9108-355C0F4C5D21}">
      <dsp:nvSpPr>
        <dsp:cNvPr id="0" name=""/>
        <dsp:cNvSpPr/>
      </dsp:nvSpPr>
      <dsp:spPr>
        <a:xfrm>
          <a:off x="-466253" y="9532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EA27A-9484-4255-8175-03189215FAAF}">
      <dsp:nvSpPr>
        <dsp:cNvPr id="0" name=""/>
        <dsp:cNvSpPr/>
      </dsp:nvSpPr>
      <dsp:spPr>
        <a:xfrm>
          <a:off x="24544" y="374086"/>
          <a:ext cx="892359" cy="8923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53512-4DD1-4DE2-B6CF-C02EBC98227C}">
      <dsp:nvSpPr>
        <dsp:cNvPr id="0" name=""/>
        <dsp:cNvSpPr/>
      </dsp:nvSpPr>
      <dsp:spPr>
        <a:xfrm>
          <a:off x="0" y="94761"/>
          <a:ext cx="6112058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94761"/>
        <a:ext cx="6112058" cy="1622471"/>
      </dsp:txXfrm>
    </dsp:sp>
    <dsp:sp modelId="{FE1AAED1-8988-4E3E-AB3A-CAD9D7C02210}">
      <dsp:nvSpPr>
        <dsp:cNvPr id="0" name=""/>
        <dsp:cNvSpPr/>
      </dsp:nvSpPr>
      <dsp:spPr>
        <a:xfrm>
          <a:off x="-466253" y="2037120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3C77E-3903-498D-8708-36EF589E4C60}">
      <dsp:nvSpPr>
        <dsp:cNvPr id="0" name=""/>
        <dsp:cNvSpPr/>
      </dsp:nvSpPr>
      <dsp:spPr>
        <a:xfrm>
          <a:off x="24544" y="2402176"/>
          <a:ext cx="892359" cy="8923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26879-FDAF-4942-920A-277C653B376E}">
      <dsp:nvSpPr>
        <dsp:cNvPr id="0" name=""/>
        <dsp:cNvSpPr/>
      </dsp:nvSpPr>
      <dsp:spPr>
        <a:xfrm>
          <a:off x="0" y="2073430"/>
          <a:ext cx="6112058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073430"/>
        <a:ext cx="6112058" cy="1622471"/>
      </dsp:txXfrm>
    </dsp:sp>
    <dsp:sp modelId="{DB8FC54A-5368-4C64-96F0-188C41C32ACA}">
      <dsp:nvSpPr>
        <dsp:cNvPr id="0" name=""/>
        <dsp:cNvSpPr/>
      </dsp:nvSpPr>
      <dsp:spPr>
        <a:xfrm>
          <a:off x="-466253" y="4074240"/>
          <a:ext cx="6117335" cy="16224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E316A-B1AF-4E4B-9A14-78981DA49E1B}">
      <dsp:nvSpPr>
        <dsp:cNvPr id="0" name=""/>
        <dsp:cNvSpPr/>
      </dsp:nvSpPr>
      <dsp:spPr>
        <a:xfrm>
          <a:off x="24544" y="4430266"/>
          <a:ext cx="892359" cy="8923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2CDE4-573E-440E-85D3-2BBB38DA3131}">
      <dsp:nvSpPr>
        <dsp:cNvPr id="0" name=""/>
        <dsp:cNvSpPr/>
      </dsp:nvSpPr>
      <dsp:spPr>
        <a:xfrm>
          <a:off x="0" y="4074240"/>
          <a:ext cx="6112058" cy="162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12" tIns="171712" rIns="171712" bIns="17171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074240"/>
        <a:ext cx="6112058" cy="1622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372D9-AEAD-40E5-8C62-6D6713E9933B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539A8-EF21-4E8D-A0C0-32B7E4562B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2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B57E6-B109-470A-B6C5-DE202491E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727F99-DE31-4E19-ABD8-B420705CB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90C0D2-5E57-4758-9F24-C0A90F0F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9B23-6318-4DCB-9B56-4CF9C9CD9225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BE10B8-395B-4908-BE3D-B0D8AF4C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7B8B2-4549-424F-90B5-9643CA23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75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A6FD0-5597-4F41-96B2-3821997A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B4AE38-02ED-44F1-80EB-6A0E7F823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55D48-3DA4-4061-BB3D-83D11267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DBA57-E411-4307-AF1C-B8D434671CEC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CEB46-E792-4FD1-9172-BFC97563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789A8-AABD-410C-A4FE-05665ED4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6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9F9C3D-8EE8-4B0F-808C-3C2578D29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C10EBF-4919-4C40-B648-519FDFBC7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E4EB6-4457-48B7-B823-1D2FB510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F771-C66C-4C5B-91DC-776E18BE1C1E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2B514-79D0-4D1B-9CB4-697AC176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A0EE9-C291-4623-BEC6-C1305ADB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99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E8650-7A5F-491A-87E5-10F65A82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23DCC-357B-4459-87C6-473359163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1F829-3B21-4294-90EE-61D412B3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7CD3-3354-4908-ACF8-9803722A5E01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EB244F-B3A2-4FE1-9A24-C350E96B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D9C82-3EAD-4913-9E98-1A07DF6C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6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2454-9E2C-44D8-B822-C3527127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FF7688-6F0B-43C6-9B99-1D6A12564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65C98E-A7FB-4D6F-81C7-8B2224FD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B8A-B45C-4DA4-BE31-C6FBA71C21A6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13F67-B0D1-411B-A0C4-2D028F99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6D655-3A9C-4BEE-A414-C566F4E6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29A28-0AE6-4248-B8C9-A157D96A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A23800-536D-4D05-8CBD-DFAB724E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C03E70-637D-4BAA-9331-9A7119658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15874-9084-4026-B6CD-291D01F5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BF69-FC41-4C4E-AC7C-2346D6606D9D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677F93-F879-4C97-8E11-3469FF66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7BE6F8-5B59-4DD9-9888-199A2BAC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86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A2805-17B4-4829-AF01-15DE5260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94EE1C-8EC4-4CC3-9BDB-B5437F9B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A293F4-685D-40BC-B65A-85B725D6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773CD-D2C2-4E8F-9553-9554A055C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6CB94-2B46-4BFA-B9F7-678DDDBBB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C1EA28-4243-4B73-B0AD-3F5524C2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1076-5B19-4BB1-9ED4-CC02593063F2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1FB698-9BF4-4D33-A7A3-FDD5B11D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50D623-BB43-4097-A78B-8E6DA568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95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F914B-72B5-43ED-BFD9-97F70A18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0E633F-69C2-403B-9D91-3D596AE5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05754-BB40-45F3-BD89-957F0B2D820A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BB7403-BCAB-475C-B3E2-27611B0C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860916-6FE1-406F-9BBC-57A14601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6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9EB43F-3C32-4528-8AD6-AA39EFF1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CC0F6-C8D7-4371-A22A-6EC7342D35E9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6BE458-D617-4C2F-B555-511981DF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F91162-723B-4E49-931C-8B96D895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67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299B9-625B-4F37-96FF-28358A61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3DE7EF-A501-410E-8007-5D805C1A6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96DF5F-85A8-49BF-B3ED-CC9B345E4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3524B7-DDA1-41DC-8966-A3C04D77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1C6E2-94CD-4272-BE24-17635D2B813D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E15432-20CA-4822-B6A2-63B58C00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0E5B13-5753-4262-9D75-38B0A377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35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54903-AC30-40F0-9ABB-498A28E2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82F7A55-06E0-43BB-8E5A-6A0017960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65F270-CA06-4949-B491-C64C3FDB5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F80C51-F99C-499A-AC91-A13ACC638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097B-361D-4871-9BF5-3765C8431756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829B4D-2A91-450C-98F2-0C79D059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548DDD-1835-47D6-B5DA-5E1D52C0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96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A068FA-7418-49AE-8429-30409A41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11485-E375-4D7C-A38A-C3978064E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ADFFB8-A668-40D0-9CE9-E08B0460D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E0FAA-0022-4A43-B420-F16914EB8B59}" type="datetime1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816E69-7053-4733-A032-AA9C0B72C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E8903-E054-479A-91D3-D21633964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5E75-4847-43C0-9ABB-BC0C13125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2B41B6-734F-476C-93C8-32C0038F9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985" y="2020600"/>
            <a:ext cx="9117807" cy="2105026"/>
          </a:xfrm>
        </p:spPr>
        <p:txBody>
          <a:bodyPr>
            <a:normAutofit fontScale="90000"/>
          </a:bodyPr>
          <a:lstStyle/>
          <a:p>
            <a:r>
              <a:rPr lang="en-US" altLang="zh-CN" sz="4700" dirty="0" err="1">
                <a:solidFill>
                  <a:schemeClr val="bg1"/>
                </a:solidFill>
                <a:cs typeface="Arial" panose="020B0604020202020204" pitchFamily="34" charset="0"/>
              </a:rPr>
              <a:t>MultiBERTSumm</a:t>
            </a:r>
            <a:r>
              <a:rPr lang="en-US" altLang="zh-CN" sz="4700" dirty="0">
                <a:solidFill>
                  <a:schemeClr val="bg1"/>
                </a:solidFill>
                <a:cs typeface="Arial" panose="020B0604020202020204" pitchFamily="34" charset="0"/>
              </a:rPr>
              <a:t>: Extractive Multi-Document</a:t>
            </a:r>
            <a:br>
              <a:rPr lang="en-US" altLang="zh-CN" sz="47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zh-CN" sz="4700" dirty="0">
                <a:solidFill>
                  <a:schemeClr val="bg1"/>
                </a:solidFill>
                <a:cs typeface="Arial" panose="020B0604020202020204" pitchFamily="34" charset="0"/>
              </a:rPr>
              <a:t>Summarization Using BERT</a:t>
            </a:r>
            <a:br>
              <a:rPr lang="en-US" altLang="zh-CN" sz="4700" dirty="0">
                <a:solidFill>
                  <a:schemeClr val="bg1"/>
                </a:solidFill>
              </a:rPr>
            </a:br>
            <a:endParaRPr lang="zh-CN" altLang="en-US" sz="4700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AFDE6-FA60-4F69-A204-ED4671A4A396}"/>
              </a:ext>
            </a:extLst>
          </p:cNvPr>
          <p:cNvSpPr txBox="1"/>
          <p:nvPr/>
        </p:nvSpPr>
        <p:spPr>
          <a:xfrm>
            <a:off x="3352800" y="3881688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CSCI 8873 </a:t>
            </a:r>
            <a:r>
              <a:rPr lang="en-US" altLang="zh-CN" sz="2400" dirty="0" err="1">
                <a:solidFill>
                  <a:schemeClr val="bg1"/>
                </a:solidFill>
              </a:rPr>
              <a:t>Honour</a:t>
            </a:r>
            <a:r>
              <a:rPr lang="en-US" altLang="zh-CN" sz="2400" dirty="0">
                <a:solidFill>
                  <a:schemeClr val="bg1"/>
                </a:solidFill>
              </a:rPr>
              <a:t> Thesis Presentation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Supervisor: </a:t>
            </a:r>
            <a:r>
              <a:rPr lang="en-US" altLang="zh-CN" sz="2400" dirty="0" err="1">
                <a:solidFill>
                  <a:schemeClr val="bg1"/>
                </a:solidFill>
              </a:rPr>
              <a:t>Evangelos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Milios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Junqiao Qu</a:t>
            </a:r>
            <a:br>
              <a:rPr lang="en-US" altLang="zh-CN" sz="2400" dirty="0">
                <a:solidFill>
                  <a:schemeClr val="bg1"/>
                </a:solidFill>
              </a:rPr>
            </a:br>
            <a:r>
              <a:rPr lang="en-US" altLang="zh-CN" sz="2400" dirty="0">
                <a:solidFill>
                  <a:schemeClr val="bg1"/>
                </a:solidFill>
              </a:rPr>
              <a:t>2022, Apr, 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318C7B-5BFC-496F-90F0-6118D7A3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4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1057F5-06E6-4AEE-8345-4429A978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22010D-6EFA-4E73-9FE5-1443E3B9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1063EB-161C-4057-8ADA-75B0A16D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089" y="1687734"/>
            <a:ext cx="6946774" cy="3474231"/>
          </a:xfrm>
        </p:spPr>
        <p:txBody>
          <a:bodyPr>
            <a:normAutofit lnSpcReduction="10000"/>
          </a:bodyPr>
          <a:lstStyle/>
          <a:p>
            <a:r>
              <a:rPr lang="en-US" altLang="zh-CN" b="0" i="0" dirty="0">
                <a:effectLst/>
                <a:latin typeface="+mn-ea"/>
              </a:rPr>
              <a:t>Contains just over 300k unique news articles as written by journalists, each with a human-written summary.</a:t>
            </a:r>
          </a:p>
          <a:p>
            <a:endParaRPr lang="en-US" altLang="zh-CN" b="0" i="0" dirty="0">
              <a:effectLst/>
              <a:latin typeface="+mn-ea"/>
            </a:endParaRPr>
          </a:p>
          <a:p>
            <a:r>
              <a:rPr lang="en-US" altLang="zh-CN" b="0" i="0" dirty="0">
                <a:effectLst/>
                <a:latin typeface="+mn-ea"/>
              </a:rPr>
              <a:t>Topic of articles is a mix of politics, sports, and entertainment</a:t>
            </a:r>
          </a:p>
          <a:p>
            <a:endParaRPr lang="en-US" altLang="zh-CN" b="0" i="0" dirty="0">
              <a:effectLst/>
              <a:latin typeface="+mn-ea"/>
            </a:endParaRPr>
          </a:p>
          <a:p>
            <a:r>
              <a:rPr lang="en-US" altLang="zh-CN" dirty="0">
                <a:latin typeface="+mn-ea"/>
              </a:rPr>
              <a:t>Fine-tuning and training (large corpus)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3000" dirty="0"/>
          </a:p>
          <a:p>
            <a:endParaRPr lang="en-US" altLang="zh-CN" sz="3000" dirty="0"/>
          </a:p>
          <a:p>
            <a:endParaRPr lang="en-US" altLang="zh-C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BD99081-66CC-432D-977F-137B52FEC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039" y="5161965"/>
            <a:ext cx="6024161" cy="1194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Arial Unicode MS"/>
                <a:ea typeface="inherit"/>
              </a:rPr>
              <a:t>Example: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Arial Unicode MS"/>
                <a:ea typeface="inherit"/>
              </a:rPr>
              <a:t>{'id': '0054d', 'article': '(CNN) -- An American woman died aboard a cruise ship that docked at Rio de Janeiro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Arial Unicode MS"/>
                <a:ea typeface="inherit"/>
              </a:rPr>
              <a:t>…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Arial Unicode MS"/>
                <a:ea typeface="inherit"/>
              </a:rPr>
              <a:t>' 'highlights': 'The elderly woman suffered from diabetes and hypertension.'}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267AC6-4450-4005-A78B-B60A06AFF43D}"/>
              </a:ext>
            </a:extLst>
          </p:cNvPr>
          <p:cNvSpPr txBox="1"/>
          <p:nvPr/>
        </p:nvSpPr>
        <p:spPr>
          <a:xfrm>
            <a:off x="4720039" y="564742"/>
            <a:ext cx="5385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j-ea"/>
                <a:ea typeface="+mj-ea"/>
              </a:rPr>
              <a:t>CNN/</a:t>
            </a:r>
            <a:r>
              <a:rPr lang="en-US" altLang="zh-CN" sz="4400" dirty="0" err="1">
                <a:latin typeface="+mj-ea"/>
                <a:ea typeface="+mj-ea"/>
              </a:rPr>
              <a:t>DailyMail</a:t>
            </a:r>
            <a:endParaRPr lang="zh-CN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62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1057F5-06E6-4AEE-8345-4429A978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22010D-6EFA-4E73-9FE5-1443E3B9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95E75-4847-43C0-9ABB-BC0C13125A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F051AB-5FF7-448F-98A9-74B4E56D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1726419"/>
            <a:ext cx="6102096" cy="4607706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  <a:latin typeface="+mn-ea"/>
              </a:rPr>
              <a:t>Dataset contains 50 clusters and each cluster has 10 articles and 4 reference summaries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b="0" i="0" dirty="0">
                <a:effectLst/>
                <a:latin typeface="+mn-ea"/>
              </a:rPr>
              <a:t>Each document describes the same topic and has a medium length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Evaluation dataset for our system (relatively small)</a:t>
            </a:r>
            <a:endParaRPr lang="zh-CN" altLang="en-US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EA2BB2-8FD3-45AE-B9B0-2B2C92BCAE26}"/>
              </a:ext>
            </a:extLst>
          </p:cNvPr>
          <p:cNvSpPr txBox="1"/>
          <p:nvPr/>
        </p:nvSpPr>
        <p:spPr>
          <a:xfrm>
            <a:off x="4762500" y="523875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+mj-ea"/>
                <a:ea typeface="+mj-ea"/>
              </a:rPr>
              <a:t>DUC 2004</a:t>
            </a:r>
            <a:endParaRPr lang="zh-CN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8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FC05DE-D3C5-4A0B-B997-0B3B74EF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Evaluation Metrics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ED3C6-EDFD-482D-A382-10AA097F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1240" y="775301"/>
            <a:ext cx="1465945" cy="123434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38995E75-4847-43C0-9ABB-BC0C13125A05}" type="slidenum">
              <a:rPr lang="zh-CN" altLang="en-US" sz="4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73D9E-C87B-4DAE-8984-191B9E00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843220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altLang="zh-CN" sz="2500" b="1" dirty="0"/>
              <a:t>Baseline</a:t>
            </a:r>
            <a:r>
              <a:rPr lang="en-US" altLang="zh-CN" sz="2500" dirty="0"/>
              <a:t>: Lead 3</a:t>
            </a:r>
          </a:p>
          <a:p>
            <a:endParaRPr lang="en-US" altLang="zh-CN" sz="2500" dirty="0"/>
          </a:p>
          <a:p>
            <a:r>
              <a:rPr lang="en-US" altLang="zh-CN" sz="2500" b="1" dirty="0"/>
              <a:t>Evaluation Score</a:t>
            </a:r>
            <a:r>
              <a:rPr lang="en-US" altLang="zh-CN" sz="2500" dirty="0"/>
              <a:t>: ROUGE-1, ROUGE-2, ROUGE-L</a:t>
            </a:r>
          </a:p>
          <a:p>
            <a:endParaRPr lang="en-US" altLang="zh-CN" sz="2500" dirty="0"/>
          </a:p>
          <a:p>
            <a:r>
              <a:rPr lang="en-US" altLang="zh-CN" sz="2500" b="1" dirty="0"/>
              <a:t>Gold Label</a:t>
            </a:r>
            <a:r>
              <a:rPr lang="en-US" altLang="zh-CN" sz="2500" dirty="0"/>
              <a:t>: Extract Label Generated by Oracle Algorithm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3970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BB1AAB-29DD-4D59-9E4D-355C2AF1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Fine-tune Result CNN/</a:t>
            </a:r>
            <a:r>
              <a:rPr lang="en-US" altLang="zh-CN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DailyMail</a:t>
            </a:r>
            <a:endParaRPr lang="en-US" altLang="zh-CN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4D3B87-EA26-43AE-B435-0B6CFCA9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6222" y="2150036"/>
            <a:ext cx="9659556" cy="42062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D5E855-882B-41E0-9488-309081AC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8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en-US" altLang="zh-CN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altLang="zh-CN">
              <a:solidFill>
                <a:schemeClr val="tx1">
                  <a:lumMod val="75000"/>
                  <a:lumOff val="25000"/>
                  <a:alpha val="80000"/>
                </a:schemeClr>
              </a:solidFill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1735F4D3-360F-47CD-857A-328F631A62DC}"/>
              </a:ext>
            </a:extLst>
          </p:cNvPr>
          <p:cNvSpPr txBox="1">
            <a:spLocks/>
          </p:cNvSpPr>
          <p:nvPr/>
        </p:nvSpPr>
        <p:spPr>
          <a:xfrm>
            <a:off x="2273952" y="452842"/>
            <a:ext cx="1465945" cy="1234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38995E75-4847-43C0-9ABB-BC0C13125A05}" type="slidenum">
              <a:rPr lang="zh-CN" altLang="en-US" sz="4400" smtClean="0">
                <a:solidFill>
                  <a:srgbClr val="FFFFFF"/>
                </a:solidFill>
                <a:latin typeface="+mj-ea"/>
                <a:ea typeface="+mj-ea"/>
              </a:rPr>
              <a:pPr algn="ctr">
                <a:spcAft>
                  <a:spcPts val="600"/>
                </a:spcAft>
              </a:pPr>
              <a:t>13</a:t>
            </a:fld>
            <a:endParaRPr lang="zh-CN" altLang="en-US" sz="4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433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5FC52C-398B-423D-AC62-06A5A9D6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 on DUC2004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9562F0B-1655-408A-A01C-20AC29493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751" y="3061253"/>
            <a:ext cx="11330498" cy="225618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C54C7-10D2-4ECC-A68A-7B126744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8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en-US" altLang="zh-CN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altLang="zh-CN">
              <a:solidFill>
                <a:schemeClr val="tx1">
                  <a:lumMod val="75000"/>
                  <a:lumOff val="25000"/>
                  <a:alpha val="80000"/>
                </a:schemeClr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CAB3F5BF-E6FB-499F-83E3-F46F40045CF3}"/>
              </a:ext>
            </a:extLst>
          </p:cNvPr>
          <p:cNvSpPr txBox="1">
            <a:spLocks/>
          </p:cNvSpPr>
          <p:nvPr/>
        </p:nvSpPr>
        <p:spPr>
          <a:xfrm>
            <a:off x="2273952" y="452842"/>
            <a:ext cx="1465945" cy="1234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38995E75-4847-43C0-9ABB-BC0C13125A05}" type="slidenum">
              <a:rPr lang="zh-CN" altLang="en-US" sz="4400" smtClean="0">
                <a:solidFill>
                  <a:srgbClr val="FFFFFF"/>
                </a:solidFill>
                <a:latin typeface="+mj-ea"/>
                <a:ea typeface="+mj-ea"/>
              </a:rPr>
              <a:pPr algn="ctr">
                <a:spcAft>
                  <a:spcPts val="600"/>
                </a:spcAft>
              </a:pPr>
              <a:t>14</a:t>
            </a:fld>
            <a:endParaRPr lang="zh-CN" altLang="en-US" sz="4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74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15E135-E48D-4F36-B44A-926DAA6E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 Related Method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0AAA80F-8B1D-4B04-951C-E5B1BD49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2758341"/>
            <a:ext cx="10637520" cy="298962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E4A44-D9D5-4CB9-A2CB-D4E83EE3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8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en-US" altLang="zh-CN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altLang="zh-CN">
              <a:solidFill>
                <a:schemeClr val="tx1">
                  <a:lumMod val="75000"/>
                  <a:lumOff val="25000"/>
                  <a:alpha val="80000"/>
                </a:schemeClr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C9D37E7B-8A57-43DA-AB49-6AFA21CB0B42}"/>
              </a:ext>
            </a:extLst>
          </p:cNvPr>
          <p:cNvSpPr txBox="1">
            <a:spLocks/>
          </p:cNvSpPr>
          <p:nvPr/>
        </p:nvSpPr>
        <p:spPr>
          <a:xfrm>
            <a:off x="2273952" y="452842"/>
            <a:ext cx="1465945" cy="1234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38995E75-4847-43C0-9ABB-BC0C13125A05}" type="slidenum">
              <a:rPr lang="zh-CN" altLang="en-US" sz="4400" smtClean="0">
                <a:solidFill>
                  <a:srgbClr val="FFFFFF"/>
                </a:solidFill>
                <a:latin typeface="+mj-ea"/>
                <a:ea typeface="+mj-ea"/>
              </a:rPr>
              <a:pPr algn="ctr">
                <a:spcAft>
                  <a:spcPts val="600"/>
                </a:spcAft>
              </a:pPr>
              <a:t>15</a:t>
            </a:fld>
            <a:endParaRPr lang="zh-CN" altLang="en-US" sz="44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349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41FD1-D66F-4184-8117-3C4B5A2F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418" y="365846"/>
            <a:ext cx="10515600" cy="1325563"/>
          </a:xfrm>
        </p:spPr>
        <p:txBody>
          <a:bodyPr/>
          <a:lstStyle/>
          <a:p>
            <a:r>
              <a:rPr lang="en-US" altLang="zh-CN" dirty="0"/>
              <a:t>Sample Final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2ADA37-3C5A-40D3-90DA-149B60C01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24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[1]Pinochet was arrested in London on Oct. 16 at the instigation  of Spanish magistrate </a:t>
            </a:r>
            <a:r>
              <a:rPr lang="en-US" altLang="zh-CN" b="0" i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Baltasar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Garzon who is seeking to extradite  the former dictator on charges of genocide , terrorism, and torture. 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As his lawyers in London tried to quash a Spanish arrest warrant for  Gen. Augusto Pinochet , the former Chilean dictator , efforts began  in Geneva and Paris to have him extradited</a:t>
            </a:r>
            <a:r>
              <a:rPr lang="en-US" altLang="zh-CN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[3]In 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London, where Pinochet  has been under arrest in a clinic for the last 10 days , a phalanx of British lawyers argued before the High Court of Justice that the arrest order sent from Spain was illegal because the general, 82,  is not a Spanish citizen.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DFF60-35BA-4C9F-8F68-FBED738A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5E75-4847-43C0-9ABB-BC0C13125A0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7F9EC8-69F2-4F09-ADA5-FA10ECF9A444}"/>
              </a:ext>
            </a:extLst>
          </p:cNvPr>
          <p:cNvSpPr txBox="1"/>
          <p:nvPr/>
        </p:nvSpPr>
        <p:spPr>
          <a:xfrm>
            <a:off x="838200" y="5939707"/>
            <a:ext cx="1052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212121"/>
                </a:solidFill>
                <a:latin typeface="Courier New" panose="02070309020205020404" pitchFamily="49" charset="0"/>
              </a:rPr>
              <a:t>Compare with reference summaries, </a:t>
            </a:r>
            <a:r>
              <a:rPr lang="en-US" altLang="zh-CN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ROUGE-1=0.53, ROUGE-2=15.38, ROUGE-L=0.33</a:t>
            </a:r>
            <a:endParaRPr lang="zh-CN" altLang="en-US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85E9999-D02A-4665-87C9-4BDDA5296509}"/>
              </a:ext>
            </a:extLst>
          </p:cNvPr>
          <p:cNvSpPr/>
          <p:nvPr/>
        </p:nvSpPr>
        <p:spPr>
          <a:xfrm>
            <a:off x="10113817" y="220951"/>
            <a:ext cx="1810329" cy="1118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Issue: Less relevant phrases in the sentence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27DDB64-7014-4E7C-BF3F-94679BAAA3EB}"/>
              </a:ext>
            </a:extLst>
          </p:cNvPr>
          <p:cNvCxnSpPr/>
          <p:nvPr/>
        </p:nvCxnSpPr>
        <p:spPr>
          <a:xfrm flipV="1">
            <a:off x="10612582" y="1422400"/>
            <a:ext cx="648000" cy="28078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20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D8CBD3-8DC0-4D3D-BCD4-EF8CC0A0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18E7C0-1D7C-478E-8420-5C4C60C4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2122814"/>
            <a:ext cx="8775341" cy="3848082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endParaRPr lang="en-US" altLang="zh-CN" sz="4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Proposed a new multi-document summarization system using BERT based model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Could generate a coherent summary that contains important and comprehensive information of the document cluster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achieves a competitive performance than the baseline methods</a:t>
            </a: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3775CB-C2AC-4231-956B-38579271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z="1000"/>
              <a:pPr>
                <a:spcAft>
                  <a:spcPts val="600"/>
                </a:spcAft>
              </a:pPr>
              <a:t>17</a:t>
            </a:fld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378062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6D8CBD3-8DC0-4D3D-BCD4-EF8CC0A0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Work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18E7C0-1D7C-478E-8420-5C4C60C4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395" y="2122814"/>
            <a:ext cx="9543405" cy="3535036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endParaRPr lang="en-US" altLang="zh-CN" sz="4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potential compression module could be added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Experiment with more choices for sentence encoder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Evaluate our system on more datasets to examine its robustness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3775CB-C2AC-4231-956B-38579271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z="1000"/>
              <a:pPr>
                <a:spcAft>
                  <a:spcPts val="600"/>
                </a:spcAft>
              </a:pPr>
              <a:t>18</a:t>
            </a:fld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286392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591A37-E18B-4C70-AC8A-1F7C0B56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11" y="875491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圖形 11" descr="Questions">
            <a:extLst>
              <a:ext uri="{FF2B5EF4-FFF2-40B4-BE49-F238E27FC236}">
                <a16:creationId xmlns:a16="http://schemas.microsoft.com/office/drawing/2014/main" id="{5655D930-0A5C-43D9-BA91-24935C370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043" y="2502812"/>
            <a:ext cx="1500144" cy="15001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E20FA5-D294-4970-A324-25C30E84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en-US" altLang="zh-CN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altLang="zh-CN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01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CEB82E-61A5-49D5-B17A-E89E1FEA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4206240" cy="4064925"/>
          </a:xfrm>
        </p:spPr>
        <p:txBody>
          <a:bodyPr anchor="ctr">
            <a:normAutofit/>
          </a:bodyPr>
          <a:lstStyle/>
          <a:p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19E7C0-83DE-4683-9AD8-3146E299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F338C385-64DE-4767-FA2E-AAA33F0C8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582087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87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26CA2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D7CD96-DE53-4709-BB25-D118C91A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59B8E0-C32E-4364-B3A2-5ABC1D7E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351" y="917725"/>
            <a:ext cx="3914394" cy="4852362"/>
          </a:xfrm>
        </p:spPr>
        <p:txBody>
          <a:bodyPr anchor="ctr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Extractive Summarization</a:t>
            </a: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Input : A cluster containing multiple documents</a:t>
            </a: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Task: Select m sentences from N sentences in documents, try to make the final summary coherent and informative</a:t>
            </a: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Output: A summary contains m sentences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6149-5A15-43EC-AB5F-0396D9F5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zh-CN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94B782B-C65C-4C69-BA0E-1CE42F0B1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3066" y="2285998"/>
            <a:ext cx="5407266" cy="44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9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CEB82E-61A5-49D5-B17A-E89E1FEA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4206240" cy="4064925"/>
          </a:xfrm>
        </p:spPr>
        <p:txBody>
          <a:bodyPr anchor="ctr"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19E7C0-83DE-4683-9AD8-3146E299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444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F338C385-64DE-4767-FA2E-AAA33F0C8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011077"/>
              </p:ext>
            </p:extLst>
          </p:nvPr>
        </p:nvGraphicFramePr>
        <p:xfrm>
          <a:off x="5835617" y="462594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527D763-0BAF-4364-AEAA-4CB34D5B58FE}"/>
              </a:ext>
            </a:extLst>
          </p:cNvPr>
          <p:cNvSpPr txBox="1"/>
          <p:nvPr/>
        </p:nvSpPr>
        <p:spPr>
          <a:xfrm>
            <a:off x="5859139" y="1063079"/>
            <a:ext cx="5014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Clustering based extractive summarization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C2AA07-86BF-479C-9547-EBEEECA54766}"/>
              </a:ext>
            </a:extLst>
          </p:cNvPr>
          <p:cNvSpPr txBox="1"/>
          <p:nvPr/>
        </p:nvSpPr>
        <p:spPr>
          <a:xfrm>
            <a:off x="5832569" y="3110895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Graph based extractive summarization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868EAA2-E98F-4C25-8E19-01E1D2F3BA51}"/>
              </a:ext>
            </a:extLst>
          </p:cNvPr>
          <p:cNvSpPr txBox="1"/>
          <p:nvPr/>
        </p:nvSpPr>
        <p:spPr>
          <a:xfrm>
            <a:off x="5859139" y="5203497"/>
            <a:ext cx="5456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based extractive summarization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0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9D8C7C-1BA2-44FE-9C34-EEACEC3E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Proposed Model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0041832-FFE8-4459-B39C-9E71BFDD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1733" y="2432304"/>
            <a:ext cx="7087126" cy="410285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144926C0-26FA-48C7-FFB5-D8107564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277" y="917725"/>
            <a:ext cx="4153574" cy="4852362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Generate a summary for each document. Then synthesize each summary into a final summary that could represent the cluster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Sentence Encoder</a:t>
            </a:r>
            <a:r>
              <a:rPr lang="en-US" sz="2000" dirty="0">
                <a:solidFill>
                  <a:srgbClr val="FFFFFF"/>
                </a:solidFill>
              </a:rPr>
              <a:t>: generate sentence embedding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Sentence Extractor</a:t>
            </a:r>
            <a:r>
              <a:rPr lang="en-US" sz="2000" dirty="0">
                <a:solidFill>
                  <a:srgbClr val="FFFFFF"/>
                </a:solidFill>
              </a:rPr>
              <a:t>: classify whether a sentence should be extracted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Synthesis Module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en-US" altLang="zh-CN" sz="2000" dirty="0">
                <a:solidFill>
                  <a:srgbClr val="FFFFFF"/>
                </a:solidFill>
              </a:rPr>
              <a:t>find commonalities between each summary, generate final summary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2BAC5E65-F07F-442E-BF08-50DB8EEE86A5}"/>
              </a:ext>
            </a:extLst>
          </p:cNvPr>
          <p:cNvSpPr txBox="1">
            <a:spLocks/>
          </p:cNvSpPr>
          <p:nvPr/>
        </p:nvSpPr>
        <p:spPr>
          <a:xfrm>
            <a:off x="803564" y="1830819"/>
            <a:ext cx="115035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22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D7CD96-DE53-4709-BB25-D118C91A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42" y="479990"/>
            <a:ext cx="3605406" cy="1325563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>
                <a:solidFill>
                  <a:schemeClr val="bg1"/>
                </a:solidFill>
              </a:rPr>
              <a:t>Sentence Encoder</a:t>
            </a:r>
            <a:endParaRPr lang="zh-CN" altLang="en-US" sz="2400">
              <a:solidFill>
                <a:schemeClr val="bg1"/>
              </a:solidFill>
            </a:endParaRPr>
          </a:p>
        </p:txBody>
      </p:sp>
      <p:cxnSp>
        <p:nvCxnSpPr>
          <p:cNvPr id="90" name="Straight Connector 8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59B8E0-C32E-4364-B3A2-5ABC1D7E2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535" y="426707"/>
            <a:ext cx="6512265" cy="1461780"/>
          </a:xfrm>
        </p:spPr>
        <p:txBody>
          <a:bodyPr anchor="ctr">
            <a:noAutofit/>
          </a:bodyPr>
          <a:lstStyle/>
          <a:p>
            <a:r>
              <a:rPr lang="en-US" altLang="zh-CN" sz="2200" dirty="0">
                <a:solidFill>
                  <a:schemeClr val="bg1"/>
                </a:solidFill>
              </a:rPr>
              <a:t>A pre-trained BERT based model, which could generate embeddings for each sentence</a:t>
            </a:r>
          </a:p>
          <a:p>
            <a:r>
              <a:rPr lang="en-US" altLang="zh-CN" sz="2200" dirty="0">
                <a:solidFill>
                  <a:schemeClr val="bg1"/>
                </a:solidFill>
              </a:rPr>
              <a:t>Input: tokenized sentence, with padding and truncation</a:t>
            </a:r>
          </a:p>
          <a:p>
            <a:r>
              <a:rPr lang="en-US" altLang="zh-CN" sz="2200" dirty="0">
                <a:solidFill>
                  <a:schemeClr val="bg1"/>
                </a:solidFill>
              </a:rPr>
              <a:t>Output: embedding vector of sentences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CE6149-5A15-43EC-AB5F-0396D9F5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zh-CN" altLang="en-US">
              <a:solidFill>
                <a:srgbClr val="898989"/>
              </a:solidFill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5EE544C3-7D94-4281-9881-7E4EE83FD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81178" y="2177002"/>
            <a:ext cx="9429644" cy="45444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622495-6A15-43A5-9205-F81EC66FEC9D}"/>
              </a:ext>
            </a:extLst>
          </p:cNvPr>
          <p:cNvSpPr txBox="1"/>
          <p:nvPr/>
        </p:nvSpPr>
        <p:spPr>
          <a:xfrm>
            <a:off x="7353160" y="4962525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, </a:t>
            </a:r>
            <a:r>
              <a:rPr lang="en-US" altLang="zh-CN" dirty="0" err="1"/>
              <a:t>DistilBERT</a:t>
            </a:r>
            <a:r>
              <a:rPr lang="en-US" altLang="zh-CN" dirty="0"/>
              <a:t>, BERT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30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9DC8C1-33B9-4861-8DD1-AB5F68A6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644816" y="136525"/>
            <a:ext cx="4357189" cy="64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6D3F0D-4F49-4B75-A0CB-4CC5AE14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chemeClr val="bg1"/>
                </a:solidFill>
              </a:rPr>
              <a:t>Sentence Extractor</a:t>
            </a:r>
            <a:endParaRPr lang="zh-CN" altLang="en-US" sz="4000">
              <a:solidFill>
                <a:schemeClr val="bg1"/>
              </a:solidFill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BD33EA9-6D34-46AC-B49D-C99050E2D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2-layer Transformer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Input: Sentence Embeddings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Positional Encoding enables the model to find inter-sentence relationship in the document. 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Output: The probability of a sentence to be included in the candidate summary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62B4F4-AB03-45C1-9998-7ACEAC89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mtClean="0"/>
              <a:pPr>
                <a:spcAft>
                  <a:spcPts val="600"/>
                </a:spcAft>
              </a:pPr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0A868A-FBED-4003-ABAF-8D3CE0A19C0C}"/>
              </a:ext>
            </a:extLst>
          </p:cNvPr>
          <p:cNvSpPr txBox="1"/>
          <p:nvPr/>
        </p:nvSpPr>
        <p:spPr>
          <a:xfrm>
            <a:off x="336384" y="6496001"/>
            <a:ext cx="8122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Diagram from: 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Vaswani, Ashish, et al. "Attention is all you need." </a:t>
            </a:r>
            <a:r>
              <a:rPr lang="en-US" altLang="zh-CN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</a:t>
            </a:r>
            <a:r>
              <a:rPr lang="en-US" altLang="zh-CN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30 (2017).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6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80A66E-5EB1-453D-86CE-2ECFA2AA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Synthesis Module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97D4D3-672A-270F-808B-415FF16A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" y="2333023"/>
            <a:ext cx="4373118" cy="3773010"/>
          </a:xfrm>
        </p:spPr>
        <p:txBody>
          <a:bodyPr>
            <a:noAutofit/>
          </a:bodyPr>
          <a:lstStyle/>
          <a:p>
            <a:r>
              <a:rPr lang="en-US" altLang="zh-CN" sz="2100" dirty="0">
                <a:solidFill>
                  <a:schemeClr val="bg1"/>
                </a:solidFill>
              </a:rPr>
              <a:t>Find the commonalities between each summary of single document</a:t>
            </a:r>
          </a:p>
          <a:p>
            <a:endParaRPr lang="en-US" altLang="zh-CN" sz="2100" dirty="0">
              <a:solidFill>
                <a:schemeClr val="bg1"/>
              </a:solidFill>
            </a:endParaRPr>
          </a:p>
          <a:p>
            <a:r>
              <a:rPr lang="en-US" altLang="zh-CN" sz="2100" dirty="0">
                <a:solidFill>
                  <a:schemeClr val="bg1"/>
                </a:solidFill>
              </a:rPr>
              <a:t>Synthesize them into a final summary of multi-document clusters</a:t>
            </a:r>
          </a:p>
          <a:p>
            <a:endParaRPr lang="en-US" altLang="zh-CN" sz="2100" dirty="0">
              <a:solidFill>
                <a:schemeClr val="bg1"/>
              </a:solidFill>
            </a:endParaRPr>
          </a:p>
          <a:p>
            <a:r>
              <a:rPr lang="en-US" altLang="zh-CN" sz="2100" dirty="0">
                <a:solidFill>
                  <a:schemeClr val="bg1"/>
                </a:solidFill>
              </a:rPr>
              <a:t>Assumption: Information that occurs in many of the input summaries is likely important and worth selecting in a summary</a:t>
            </a: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ADD3679-6CB0-43A5-9FEB-99C44DF4C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10716" y="486940"/>
            <a:ext cx="6596651" cy="572867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F8746D-F207-4E7D-A7ED-FBF2A6B4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mtClean="0"/>
              <a:pPr>
                <a:spcAft>
                  <a:spcPts val="60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4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37A354-017C-4BA2-9B65-60A2D918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Synthesis Module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FD6A4F-F5D0-4DAF-A9DF-93C8311FE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615642"/>
            <a:ext cx="5525668" cy="377301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Assess commonalities by n-gram similarity.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altLang="zh-CN" sz="2200" dirty="0">
                <a:solidFill>
                  <a:schemeClr val="bg1"/>
                </a:solidFill>
              </a:rPr>
              <a:t>Aggregating ROUGE score between current sentence and the other document summary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Select n sentences of the highest score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0EC6194-9D49-45A6-8D42-99651B88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5744" y="1231014"/>
            <a:ext cx="5979178" cy="466375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3A48B5-7FD7-4C6D-9008-D81531C0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995E75-4847-43C0-9ABB-BC0C13125A05}" type="slidenum">
              <a:rPr lang="zh-CN" altLang="en-US" smtClean="0"/>
              <a:pPr>
                <a:spcAft>
                  <a:spcPts val="600"/>
                </a:spcAft>
              </a:pPr>
              <a:t>9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F6F92651-06E4-40EC-A350-DEC25003B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9739" y="1231015"/>
            <a:ext cx="5979178" cy="46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6816</TotalTime>
  <Words>707</Words>
  <Application>Microsoft Office PowerPoint</Application>
  <PresentationFormat>宽屏</PresentationFormat>
  <Paragraphs>124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Courier New</vt:lpstr>
      <vt:lpstr>Tw Cen MT</vt:lpstr>
      <vt:lpstr>Arial Unicode MS</vt:lpstr>
      <vt:lpstr>Times New Roman</vt:lpstr>
      <vt:lpstr>等线 Light</vt:lpstr>
      <vt:lpstr>Calibri</vt:lpstr>
      <vt:lpstr>Arial</vt:lpstr>
      <vt:lpstr>Office 主题​​</vt:lpstr>
      <vt:lpstr>MultiBERTSumm: Extractive Multi-Document Summarization Using BERT </vt:lpstr>
      <vt:lpstr>MOTIVATION</vt:lpstr>
      <vt:lpstr>Problem Definition</vt:lpstr>
      <vt:lpstr>Related Work</vt:lpstr>
      <vt:lpstr>Proposed Model</vt:lpstr>
      <vt:lpstr>Sentence Encoder</vt:lpstr>
      <vt:lpstr>Sentence Extractor</vt:lpstr>
      <vt:lpstr>Synthesis Module</vt:lpstr>
      <vt:lpstr>Synthesis Module</vt:lpstr>
      <vt:lpstr>Dataset</vt:lpstr>
      <vt:lpstr>Dataset</vt:lpstr>
      <vt:lpstr>Evaluation Metrics</vt:lpstr>
      <vt:lpstr>Fine-tune Result CNN/DailyMail</vt:lpstr>
      <vt:lpstr>Evaluation on DUC2004</vt:lpstr>
      <vt:lpstr>Comparison Related Method</vt:lpstr>
      <vt:lpstr>Sample Final Summary</vt:lpstr>
      <vt:lpstr>Conclusion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Look into Extractive Text Summarization</dc:title>
  <dc:creator>qu junqiao</dc:creator>
  <cp:lastModifiedBy>qu junqiao</cp:lastModifiedBy>
  <cp:revision>41</cp:revision>
  <dcterms:created xsi:type="dcterms:W3CDTF">2021-09-23T23:59:42Z</dcterms:created>
  <dcterms:modified xsi:type="dcterms:W3CDTF">2022-04-07T15:35:57Z</dcterms:modified>
</cp:coreProperties>
</file>